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eague Spartan" charset="1" panose="00000800000000000000"/>
      <p:regular r:id="rId12"/>
    </p:embeddedFont>
    <p:embeddedFont>
      <p:font typeface="Sanchez" charset="1" panose="02000000000000000000"/>
      <p:regular r:id="rId13"/>
    </p:embeddedFont>
    <p:embeddedFont>
      <p:font typeface="The Seasons" charset="1" panose="00000000000000000000"/>
      <p:regular r:id="rId14"/>
    </p:embeddedFont>
    <p:embeddedFont>
      <p:font typeface="Rustic Printed" charset="1" panose="00000000000000000000"/>
      <p:regular r:id="rId15"/>
    </p:embeddedFont>
    <p:embeddedFont>
      <p:font typeface="Lora" charset="1" panose="00000500000000000000"/>
      <p:regular r:id="rId16"/>
    </p:embeddedFont>
    <p:embeddedFont>
      <p:font typeface="Cormorant Garamond Bold Italics" charset="1" panose="00000800000000000000"/>
      <p:regular r:id="rId17"/>
    </p:embeddedFont>
    <p:embeddedFont>
      <p:font typeface="Quicksand" charset="1" panose="00000000000000000000"/>
      <p:regular r:id="rId18"/>
    </p:embeddedFont>
    <p:embeddedFont>
      <p:font typeface="Quicksand Bold" charset="1" panose="00000000000000000000"/>
      <p:regular r:id="rId19"/>
    </p:embeddedFont>
    <p:embeddedFont>
      <p:font typeface="Montserrat Heavy" charset="1" panose="00000A00000000000000"/>
      <p:regular r:id="rId20"/>
    </p:embeddedFont>
    <p:embeddedFont>
      <p:font typeface="Aileron Ultra-Bold" charset="1" panose="00000A00000000000000"/>
      <p:regular r:id="rId21"/>
    </p:embeddedFont>
    <p:embeddedFont>
      <p:font typeface="Aileron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keLRnO04.mp4" Type="http://schemas.openxmlformats.org/officeDocument/2006/relationships/video"/><Relationship Id="rId4" Target="../media/VAGkeLRnO0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3FFDD">
                <a:alpha val="100000"/>
              </a:srgbClr>
            </a:gs>
            <a:gs pos="50000">
              <a:srgbClr val="F3FFDD">
                <a:alpha val="100000"/>
              </a:srgbClr>
            </a:gs>
            <a:gs pos="100000">
              <a:srgbClr val="008D1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3763" y="-3156075"/>
            <a:ext cx="7173155" cy="7173155"/>
          </a:xfrm>
          <a:custGeom>
            <a:avLst/>
            <a:gdLst/>
            <a:ahLst/>
            <a:cxnLst/>
            <a:rect r="r" b="b" t="t" l="l"/>
            <a:pathLst>
              <a:path h="7173155" w="7173155">
                <a:moveTo>
                  <a:pt x="0" y="0"/>
                </a:moveTo>
                <a:lnTo>
                  <a:pt x="7173155" y="0"/>
                </a:lnTo>
                <a:lnTo>
                  <a:pt x="7173155" y="7173155"/>
                </a:lnTo>
                <a:lnTo>
                  <a:pt x="0" y="717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422130" y="5143500"/>
            <a:ext cx="12566130" cy="5578343"/>
          </a:xfrm>
          <a:custGeom>
            <a:avLst/>
            <a:gdLst/>
            <a:ahLst/>
            <a:cxnLst/>
            <a:rect r="r" b="b" t="t" l="l"/>
            <a:pathLst>
              <a:path h="5578343" w="12566130">
                <a:moveTo>
                  <a:pt x="12566130" y="0"/>
                </a:moveTo>
                <a:lnTo>
                  <a:pt x="0" y="0"/>
                </a:lnTo>
                <a:lnTo>
                  <a:pt x="0" y="5578343"/>
                </a:lnTo>
                <a:lnTo>
                  <a:pt x="12566130" y="5578343"/>
                </a:lnTo>
                <a:lnTo>
                  <a:pt x="1256613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143500"/>
            <a:ext cx="12566130" cy="5578343"/>
          </a:xfrm>
          <a:custGeom>
            <a:avLst/>
            <a:gdLst/>
            <a:ahLst/>
            <a:cxnLst/>
            <a:rect r="r" b="b" t="t" l="l"/>
            <a:pathLst>
              <a:path h="5578343" w="12566130">
                <a:moveTo>
                  <a:pt x="0" y="0"/>
                </a:moveTo>
                <a:lnTo>
                  <a:pt x="12566130" y="0"/>
                </a:lnTo>
                <a:lnTo>
                  <a:pt x="12566130" y="5578343"/>
                </a:lnTo>
                <a:lnTo>
                  <a:pt x="0" y="557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0854" y="1568607"/>
            <a:ext cx="13586292" cy="7149786"/>
          </a:xfrm>
          <a:custGeom>
            <a:avLst/>
            <a:gdLst/>
            <a:ahLst/>
            <a:cxnLst/>
            <a:rect r="r" b="b" t="t" l="l"/>
            <a:pathLst>
              <a:path h="7149786" w="13586292">
                <a:moveTo>
                  <a:pt x="0" y="0"/>
                </a:moveTo>
                <a:lnTo>
                  <a:pt x="13586292" y="0"/>
                </a:lnTo>
                <a:lnTo>
                  <a:pt x="13586292" y="7149786"/>
                </a:lnTo>
                <a:lnTo>
                  <a:pt x="0" y="7149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77339" y="-3156075"/>
            <a:ext cx="7374157" cy="7374157"/>
          </a:xfrm>
          <a:custGeom>
            <a:avLst/>
            <a:gdLst/>
            <a:ahLst/>
            <a:cxnLst/>
            <a:rect r="r" b="b" t="t" l="l"/>
            <a:pathLst>
              <a:path h="7374157" w="7374157">
                <a:moveTo>
                  <a:pt x="0" y="0"/>
                </a:moveTo>
                <a:lnTo>
                  <a:pt x="7374156" y="0"/>
                </a:lnTo>
                <a:lnTo>
                  <a:pt x="7374156" y="7374157"/>
                </a:lnTo>
                <a:lnTo>
                  <a:pt x="0" y="737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41833" y="-1363398"/>
            <a:ext cx="1103939" cy="3587801"/>
          </a:xfrm>
          <a:custGeom>
            <a:avLst/>
            <a:gdLst/>
            <a:ahLst/>
            <a:cxnLst/>
            <a:rect r="r" b="b" t="t" l="l"/>
            <a:pathLst>
              <a:path h="3587801" w="1103939">
                <a:moveTo>
                  <a:pt x="0" y="0"/>
                </a:moveTo>
                <a:lnTo>
                  <a:pt x="1103939" y="0"/>
                </a:lnTo>
                <a:lnTo>
                  <a:pt x="1103939" y="3587801"/>
                </a:lnTo>
                <a:lnTo>
                  <a:pt x="0" y="3587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8231" y="-1363398"/>
            <a:ext cx="1103939" cy="3587801"/>
          </a:xfrm>
          <a:custGeom>
            <a:avLst/>
            <a:gdLst/>
            <a:ahLst/>
            <a:cxnLst/>
            <a:rect r="r" b="b" t="t" l="l"/>
            <a:pathLst>
              <a:path h="3587801" w="1103939">
                <a:moveTo>
                  <a:pt x="0" y="0"/>
                </a:moveTo>
                <a:lnTo>
                  <a:pt x="1103939" y="0"/>
                </a:lnTo>
                <a:lnTo>
                  <a:pt x="1103939" y="3587801"/>
                </a:lnTo>
                <a:lnTo>
                  <a:pt x="0" y="3587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8453" y="2668258"/>
            <a:ext cx="8331095" cy="4931515"/>
          </a:xfrm>
          <a:custGeom>
            <a:avLst/>
            <a:gdLst/>
            <a:ahLst/>
            <a:cxnLst/>
            <a:rect r="r" b="b" t="t" l="l"/>
            <a:pathLst>
              <a:path h="4931515" w="8331095">
                <a:moveTo>
                  <a:pt x="0" y="0"/>
                </a:moveTo>
                <a:lnTo>
                  <a:pt x="8331094" y="0"/>
                </a:lnTo>
                <a:lnTo>
                  <a:pt x="8331094" y="4931515"/>
                </a:lnTo>
                <a:lnTo>
                  <a:pt x="0" y="4931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-11555" r="0" b="-115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9276745" y="4260243"/>
            <a:ext cx="9286484" cy="367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3"/>
              </a:lnSpc>
            </a:pPr>
            <a:r>
              <a:rPr lang="en-US" sz="14529">
                <a:solidFill>
                  <a:srgbClr val="065D5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0854" y="3573722"/>
            <a:ext cx="13639415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433B3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28759" y="4199705"/>
            <a:ext cx="8406186" cy="1868622"/>
            <a:chOff x="0" y="0"/>
            <a:chExt cx="11208247" cy="249149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19075"/>
              <a:ext cx="11208247" cy="1671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57"/>
                </a:lnSpc>
              </a:pPr>
              <a:r>
                <a:rPr lang="en-US" sz="9324" spc="-466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Infaq ++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62907"/>
              <a:ext cx="11208247" cy="428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4"/>
                </a:lnSpc>
              </a:pPr>
              <a:r>
                <a:rPr lang="en-US" sz="2064" spc="103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A ZAKAT, WAQAF &amp; SEDEKAH INOVATION SYSTEM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33982" y="6154052"/>
            <a:ext cx="2873158" cy="6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3514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By TECHBROS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65D5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45136" y="1459483"/>
            <a:ext cx="13197727" cy="345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2"/>
              </a:lnSpc>
            </a:pPr>
            <a:r>
              <a:rPr lang="en-US" sz="6586" spc="-395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PROBLEM STATEMENT: ENHANCING CHARITY &amp; DONATIONS THROUGH</a:t>
            </a:r>
          </a:p>
          <a:p>
            <a:pPr algn="ctr">
              <a:lnSpc>
                <a:spcPts val="6322"/>
              </a:lnSpc>
            </a:pPr>
            <a:r>
              <a:rPr lang="en-US" sz="6586" spc="-395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FINTECH &amp; TECHNOLOGY</a:t>
            </a:r>
          </a:p>
          <a:p>
            <a:pPr algn="ctr" marL="0" indent="0" lvl="0">
              <a:lnSpc>
                <a:spcPts val="63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44599" y="3203900"/>
            <a:ext cx="9598801" cy="5681922"/>
          </a:xfrm>
          <a:custGeom>
            <a:avLst/>
            <a:gdLst/>
            <a:ahLst/>
            <a:cxnLst/>
            <a:rect r="r" b="b" t="t" l="l"/>
            <a:pathLst>
              <a:path h="5681922" w="9598801">
                <a:moveTo>
                  <a:pt x="0" y="0"/>
                </a:moveTo>
                <a:lnTo>
                  <a:pt x="9598802" y="0"/>
                </a:lnTo>
                <a:lnTo>
                  <a:pt x="9598802" y="5681922"/>
                </a:lnTo>
                <a:lnTo>
                  <a:pt x="0" y="568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-11555" r="0" b="-1155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211" y="3993189"/>
            <a:ext cx="15167579" cy="450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4"/>
              </a:lnSpc>
            </a:pP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Despite the rapid advancement of financial technology, the management of charitable funds, including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Waqf, Zakat, and Sadaqah continues to face significant challenges such as lack of transparency,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inefficiency in distribution, and limited accessibility. Many Waqf institutions, Zakat authorities, and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non-profits organisations still rely on outdated systems that hinder real-time tracking, smart fund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allocation, and donor engagement.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This hackathon seeks cutting-edge fintech and technology-driven solutions that can transform the</a:t>
            </a:r>
          </a:p>
          <a:p>
            <a:pPr algn="ctr">
              <a:lnSpc>
                <a:spcPts val="4024"/>
              </a:lnSpc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end-to-end process of charity donations, from seamless collection and secure fund management to</a:t>
            </a:r>
          </a:p>
          <a:p>
            <a:pPr algn="ctr">
              <a:lnSpc>
                <a:spcPts val="4024"/>
              </a:lnSpc>
              <a:spcBef>
                <a:spcPct val="0"/>
              </a:spcBef>
            </a:pPr>
            <a:r>
              <a:rPr lang="en-US" sz="2874" spc="-17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transparent distribution and measurable impact tracking.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8911473" cy="166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2"/>
              </a:lnSpc>
            </a:pPr>
            <a:r>
              <a:rPr lang="en-US" sz="10564" spc="-633">
                <a:solidFill>
                  <a:srgbClr val="065D5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72071"/>
            <a:ext cx="9811874" cy="635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1"/>
              </a:lnSpc>
            </a:pPr>
            <a:r>
              <a:rPr lang="en-US" sz="3637" spc="-218">
                <a:solidFill>
                  <a:srgbClr val="364342"/>
                </a:solidFill>
                <a:latin typeface="Lora"/>
                <a:ea typeface="Lora"/>
                <a:cs typeface="Lora"/>
                <a:sym typeface="Lora"/>
              </a:rPr>
              <a:t>A fintech platform that helps users donate to verified causes through a transparent, </a:t>
            </a:r>
          </a:p>
          <a:p>
            <a:pPr algn="l">
              <a:lnSpc>
                <a:spcPts val="5091"/>
              </a:lnSpc>
            </a:pPr>
            <a:r>
              <a:rPr lang="en-US" sz="3637" spc="-218">
                <a:solidFill>
                  <a:srgbClr val="364342"/>
                </a:solidFill>
                <a:latin typeface="Lora"/>
                <a:ea typeface="Lora"/>
                <a:cs typeface="Lora"/>
                <a:sym typeface="Lora"/>
              </a:rPr>
              <a:t>Shariah-compliant system. It enables donations via mobile, QR codes, e-wallets, or </a:t>
            </a:r>
          </a:p>
          <a:p>
            <a:pPr algn="l">
              <a:lnSpc>
                <a:spcPts val="5091"/>
              </a:lnSpc>
            </a:pPr>
            <a:r>
              <a:rPr lang="en-US" sz="3637" spc="-218">
                <a:solidFill>
                  <a:srgbClr val="364342"/>
                </a:solidFill>
                <a:latin typeface="Lora"/>
                <a:ea typeface="Lora"/>
                <a:cs typeface="Lora"/>
                <a:sym typeface="Lora"/>
              </a:rPr>
              <a:t>payment vouchers while providing real-time fund tracking using a logging system </a:t>
            </a:r>
          </a:p>
          <a:p>
            <a:pPr algn="l">
              <a:lnSpc>
                <a:spcPts val="5091"/>
              </a:lnSpc>
              <a:spcBef>
                <a:spcPct val="0"/>
              </a:spcBef>
            </a:pPr>
            <a:r>
              <a:rPr lang="en-US" sz="3637" spc="-218">
                <a:solidFill>
                  <a:srgbClr val="364342"/>
                </a:solidFill>
                <a:latin typeface="Lora"/>
                <a:ea typeface="Lora"/>
                <a:cs typeface="Lora"/>
                <a:sym typeface="Lora"/>
              </a:rPr>
              <a:t>and AI-assisted fund allocation to the most prioritized necessities. The aims are to restore trust in charity systems and optimize how aid is delivered.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04777" y="2238170"/>
            <a:ext cx="11978427" cy="7090520"/>
          </a:xfrm>
          <a:custGeom>
            <a:avLst/>
            <a:gdLst/>
            <a:ahLst/>
            <a:cxnLst/>
            <a:rect r="r" b="b" t="t" l="l"/>
            <a:pathLst>
              <a:path h="7090520" w="11978427">
                <a:moveTo>
                  <a:pt x="0" y="0"/>
                </a:moveTo>
                <a:lnTo>
                  <a:pt x="11978427" y="0"/>
                </a:lnTo>
                <a:lnTo>
                  <a:pt x="11978427" y="7090519"/>
                </a:lnTo>
                <a:lnTo>
                  <a:pt x="0" y="7090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</a:blip>
            <a:stretch>
              <a:fillRect l="0" t="-11555" r="0" b="-1155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761" y="2456695"/>
            <a:ext cx="5385764" cy="6426664"/>
            <a:chOff x="0" y="0"/>
            <a:chExt cx="1418473" cy="1692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5199" y="2715563"/>
            <a:ext cx="2348889" cy="2348889"/>
          </a:xfrm>
          <a:custGeom>
            <a:avLst/>
            <a:gdLst/>
            <a:ahLst/>
            <a:cxnLst/>
            <a:rect r="r" b="b" t="t" l="l"/>
            <a:pathLst>
              <a:path h="2348889" w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51118" y="2456695"/>
            <a:ext cx="5385764" cy="6426664"/>
            <a:chOff x="0" y="0"/>
            <a:chExt cx="1418473" cy="1692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84503" y="2715563"/>
            <a:ext cx="2318994" cy="2348889"/>
          </a:xfrm>
          <a:custGeom>
            <a:avLst/>
            <a:gdLst/>
            <a:ahLst/>
            <a:cxnLst/>
            <a:rect r="r" b="b" t="t" l="l"/>
            <a:pathLst>
              <a:path h="2348889" w="2318994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15475" y="2456695"/>
            <a:ext cx="5385764" cy="6426664"/>
            <a:chOff x="0" y="0"/>
            <a:chExt cx="1418473" cy="16926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95029" y="2916845"/>
            <a:ext cx="2226655" cy="2226655"/>
          </a:xfrm>
          <a:custGeom>
            <a:avLst/>
            <a:gdLst/>
            <a:ahLst/>
            <a:cxnLst/>
            <a:rect r="r" b="b" t="t" l="l"/>
            <a:pathLst>
              <a:path h="2226655" w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9970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Focus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86425"/>
            <a:ext cx="5101887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Trackable Donation IDs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Public log: See which NGO used your money, for what, and who received it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Proof of delivery (photos, location, etc.)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68257" y="5159702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Transparency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93057" y="5701198"/>
            <a:ext cx="510188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Verified NGOs only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Optional: Integration with LHDN to verify donation recipients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Regular updates sent to donors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593057" y="5248443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Reliability &amp; Trust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33829" y="5732800"/>
            <a:ext cx="4955693" cy="248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362" indent="-253181" lvl="1">
              <a:lnSpc>
                <a:spcPts val="3987"/>
              </a:lnSpc>
              <a:buFont typeface="Arial"/>
              <a:buChar char="•"/>
            </a:pPr>
            <a:r>
              <a:rPr lang="en-US" sz="2345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AI suggests urgent donation needs (e.g. food, medicine)</a:t>
            </a:r>
          </a:p>
          <a:p>
            <a:pPr algn="l" marL="506362" indent="-253181" lvl="1">
              <a:lnSpc>
                <a:spcPts val="3987"/>
              </a:lnSpc>
              <a:buFont typeface="Arial"/>
              <a:buChar char="•"/>
            </a:pPr>
            <a:r>
              <a:rPr lang="en-US" sz="2345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Smart Donate</a:t>
            </a:r>
            <a:r>
              <a:rPr lang="en-US" sz="2345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featu</a:t>
            </a:r>
            <a:r>
              <a:rPr lang="en-US" sz="2345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 auto-allocates to high-priority causes</a:t>
            </a:r>
          </a:p>
          <a:p>
            <a:pPr algn="l">
              <a:lnSpc>
                <a:spcPts val="398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160732" y="5248443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Efficiency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154786" y="1893207"/>
            <a:ext cx="11978427" cy="7090520"/>
          </a:xfrm>
          <a:custGeom>
            <a:avLst/>
            <a:gdLst/>
            <a:ahLst/>
            <a:cxnLst/>
            <a:rect r="r" b="b" t="t" l="l"/>
            <a:pathLst>
              <a:path h="7090520" w="11978427">
                <a:moveTo>
                  <a:pt x="0" y="0"/>
                </a:moveTo>
                <a:lnTo>
                  <a:pt x="11978428" y="0"/>
                </a:lnTo>
                <a:lnTo>
                  <a:pt x="11978428" y="7090519"/>
                </a:lnTo>
                <a:lnTo>
                  <a:pt x="0" y="7090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 l="0" t="-11555" r="0" b="-1155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202" y="8411104"/>
            <a:ext cx="7469290" cy="2941489"/>
            <a:chOff x="0" y="0"/>
            <a:chExt cx="1967220" cy="774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220" cy="774713"/>
            </a:xfrm>
            <a:custGeom>
              <a:avLst/>
              <a:gdLst/>
              <a:ahLst/>
              <a:cxnLst/>
              <a:rect r="r" b="b" t="t" l="l"/>
              <a:pathLst>
                <a:path h="774713" w="1967220">
                  <a:moveTo>
                    <a:pt x="88103" y="0"/>
                  </a:moveTo>
                  <a:lnTo>
                    <a:pt x="1879118" y="0"/>
                  </a:lnTo>
                  <a:cubicBezTo>
                    <a:pt x="1902484" y="0"/>
                    <a:pt x="1924893" y="9282"/>
                    <a:pt x="1941416" y="25805"/>
                  </a:cubicBezTo>
                  <a:cubicBezTo>
                    <a:pt x="1957938" y="42327"/>
                    <a:pt x="1967220" y="64736"/>
                    <a:pt x="1967220" y="88103"/>
                  </a:cubicBezTo>
                  <a:lnTo>
                    <a:pt x="1967220" y="686611"/>
                  </a:lnTo>
                  <a:cubicBezTo>
                    <a:pt x="1967220" y="735268"/>
                    <a:pt x="1927776" y="774713"/>
                    <a:pt x="1879118" y="774713"/>
                  </a:cubicBezTo>
                  <a:lnTo>
                    <a:pt x="88103" y="774713"/>
                  </a:lnTo>
                  <a:cubicBezTo>
                    <a:pt x="39445" y="774713"/>
                    <a:pt x="0" y="735268"/>
                    <a:pt x="0" y="686611"/>
                  </a:cubicBezTo>
                  <a:lnTo>
                    <a:pt x="0" y="88103"/>
                  </a:lnTo>
                  <a:cubicBezTo>
                    <a:pt x="0" y="39445"/>
                    <a:pt x="39445" y="0"/>
                    <a:pt x="88103" y="0"/>
                  </a:cubicBezTo>
                  <a:close/>
                </a:path>
              </a:pathLst>
            </a:custGeom>
            <a:solidFill>
              <a:srgbClr val="B6D5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67220" cy="822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1325" y="7222796"/>
            <a:ext cx="3593800" cy="2035504"/>
            <a:chOff x="0" y="0"/>
            <a:chExt cx="946515" cy="536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515" cy="536100"/>
            </a:xfrm>
            <a:custGeom>
              <a:avLst/>
              <a:gdLst/>
              <a:ahLst/>
              <a:cxnLst/>
              <a:rect r="r" b="b" t="t" l="l"/>
              <a:pathLst>
                <a:path h="536100" w="946515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5766" y="6395506"/>
            <a:ext cx="3599359" cy="1218209"/>
            <a:chOff x="0" y="0"/>
            <a:chExt cx="947979" cy="3208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7979" cy="320845"/>
            </a:xfrm>
            <a:custGeom>
              <a:avLst/>
              <a:gdLst/>
              <a:ahLst/>
              <a:cxnLst/>
              <a:rect r="r" b="b" t="t" l="l"/>
              <a:pathLst>
                <a:path h="320845" w="947979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5766" y="4054948"/>
            <a:ext cx="3593800" cy="2035504"/>
            <a:chOff x="0" y="0"/>
            <a:chExt cx="946515" cy="536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6515" cy="536100"/>
            </a:xfrm>
            <a:custGeom>
              <a:avLst/>
              <a:gdLst/>
              <a:ahLst/>
              <a:cxnLst/>
              <a:rect r="r" b="b" t="t" l="l"/>
              <a:pathLst>
                <a:path h="536100" w="946515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20207" y="3227658"/>
            <a:ext cx="3599359" cy="1218209"/>
            <a:chOff x="0" y="0"/>
            <a:chExt cx="947979" cy="3208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7979" cy="320845"/>
            </a:xfrm>
            <a:custGeom>
              <a:avLst/>
              <a:gdLst/>
              <a:ahLst/>
              <a:cxnLst/>
              <a:rect r="r" b="b" t="t" l="l"/>
              <a:pathLst>
                <a:path h="320845" w="947979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59941" y="4054948"/>
            <a:ext cx="3593800" cy="2035504"/>
            <a:chOff x="0" y="0"/>
            <a:chExt cx="946515" cy="536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6515" cy="536100"/>
            </a:xfrm>
            <a:custGeom>
              <a:avLst/>
              <a:gdLst/>
              <a:ahLst/>
              <a:cxnLst/>
              <a:rect r="r" b="b" t="t" l="l"/>
              <a:pathLst>
                <a:path h="536100" w="946515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62721" y="7193968"/>
            <a:ext cx="3593800" cy="2035504"/>
            <a:chOff x="0" y="0"/>
            <a:chExt cx="946515" cy="536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6515" cy="536100"/>
            </a:xfrm>
            <a:custGeom>
              <a:avLst/>
              <a:gdLst/>
              <a:ahLst/>
              <a:cxnLst/>
              <a:rect r="r" b="b" t="t" l="l"/>
              <a:pathLst>
                <a:path h="536100" w="946515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59941" y="3237183"/>
            <a:ext cx="3599359" cy="1218209"/>
            <a:chOff x="0" y="0"/>
            <a:chExt cx="947979" cy="3208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7979" cy="320845"/>
            </a:xfrm>
            <a:custGeom>
              <a:avLst/>
              <a:gdLst/>
              <a:ahLst/>
              <a:cxnLst/>
              <a:rect r="r" b="b" t="t" l="l"/>
              <a:pathLst>
                <a:path h="320845" w="947979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59941" y="6376202"/>
            <a:ext cx="3599359" cy="1218209"/>
            <a:chOff x="0" y="0"/>
            <a:chExt cx="947979" cy="3208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7979" cy="320845"/>
            </a:xfrm>
            <a:custGeom>
              <a:avLst/>
              <a:gdLst/>
              <a:ahLst/>
              <a:cxnLst/>
              <a:rect r="r" b="b" t="t" l="l"/>
              <a:pathLst>
                <a:path h="320845" w="947979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691857" y="1028700"/>
            <a:ext cx="7384614" cy="85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75"/>
              </a:lnSpc>
              <a:spcBef>
                <a:spcPct val="0"/>
              </a:spcBef>
            </a:pPr>
            <a:r>
              <a:rPr lang="en-US" b="true" sz="5599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Improvements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55799" y="6577957"/>
            <a:ext cx="3339292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Smart Fund </a:t>
            </a: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55799" y="7575615"/>
            <a:ext cx="3339292" cy="174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48" indent="-183524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0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Trans</a:t>
            </a:r>
            <a:r>
              <a:rPr lang="en-US" b="true" sz="1700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parent fund breakdowns</a:t>
            </a:r>
          </a:p>
          <a:p>
            <a:pPr algn="just" marL="367048" indent="-183524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0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In-app credit conversion system for easy tracking and usage</a:t>
            </a:r>
          </a:p>
          <a:p>
            <a:pPr algn="just" marL="0" indent="0" lvl="0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950240" y="4574231"/>
            <a:ext cx="3339292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6" indent="-172718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Verifies aid recipients with LHDN </a:t>
            </a:r>
          </a:p>
          <a:p>
            <a:pPr algn="just" marL="345436" indent="-172718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Regular updates sent to donors</a:t>
            </a:r>
          </a:p>
          <a:p>
            <a:pPr algn="just" marL="345436" indent="-172718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Only verified NGOs can join</a:t>
            </a:r>
          </a:p>
          <a:p>
            <a:pPr algn="just"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201737" y="3410110"/>
            <a:ext cx="2836299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Reliability &amp;</a:t>
            </a: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Trust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624798" y="3400585"/>
            <a:ext cx="1669646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Protection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89975" y="6758076"/>
            <a:ext cx="3339292" cy="40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Gamification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89975" y="4568364"/>
            <a:ext cx="3076678" cy="13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47" indent="-183523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0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Uses</a:t>
            </a:r>
            <a:r>
              <a:rPr lang="en-US" b="true" sz="1700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 secure database systems (e.g. SQL)</a:t>
            </a:r>
          </a:p>
          <a:p>
            <a:pPr algn="just" marL="367047" indent="-183523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0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Protects user and donation data</a:t>
            </a:r>
          </a:p>
          <a:p>
            <a:pPr algn="just" marL="0" indent="0" lvl="0">
              <a:lnSpc>
                <a:spcPts val="98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3789975" y="7678604"/>
            <a:ext cx="3286497" cy="142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9114" indent="-174557" lvl="1">
              <a:lnSpc>
                <a:spcPts val="226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17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Earn in-app currency (like Shopee Coins or TNG Points)</a:t>
            </a:r>
          </a:p>
          <a:p>
            <a:pPr algn="just" marL="349114" indent="-174557" lvl="1">
              <a:lnSpc>
                <a:spcPts val="226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17" strike="noStrike" u="non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Redeem or re-donate points to support verified causes</a:t>
            </a:r>
          </a:p>
          <a:p>
            <a:pPr algn="just" marL="0" indent="0" lvl="0">
              <a:lnSpc>
                <a:spcPts val="2263"/>
              </a:lnSpc>
              <a:spcBef>
                <a:spcPct val="0"/>
              </a:spcBef>
            </a:pP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7056892" y="1028700"/>
            <a:ext cx="1437601" cy="1477907"/>
          </a:xfrm>
          <a:custGeom>
            <a:avLst/>
            <a:gdLst/>
            <a:ahLst/>
            <a:cxnLst/>
            <a:rect r="r" b="b" t="t" l="l"/>
            <a:pathLst>
              <a:path h="1477907" w="1437601">
                <a:moveTo>
                  <a:pt x="0" y="0"/>
                </a:moveTo>
                <a:lnTo>
                  <a:pt x="1437600" y="0"/>
                </a:lnTo>
                <a:lnTo>
                  <a:pt x="1437600" y="1477907"/>
                </a:lnTo>
                <a:lnTo>
                  <a:pt x="0" y="1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0800000">
            <a:off x="1025202" y="2181650"/>
            <a:ext cx="2179590" cy="324957"/>
          </a:xfrm>
          <a:custGeom>
            <a:avLst/>
            <a:gdLst/>
            <a:ahLst/>
            <a:cxnLst/>
            <a:rect r="r" b="b" t="t" l="l"/>
            <a:pathLst>
              <a:path h="324957" w="2179590">
                <a:moveTo>
                  <a:pt x="0" y="0"/>
                </a:moveTo>
                <a:lnTo>
                  <a:pt x="2179590" y="0"/>
                </a:lnTo>
                <a:lnTo>
                  <a:pt x="2179590" y="324957"/>
                </a:lnTo>
                <a:lnTo>
                  <a:pt x="0" y="324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-1229366" y="1697996"/>
            <a:ext cx="11978427" cy="7090520"/>
          </a:xfrm>
          <a:custGeom>
            <a:avLst/>
            <a:gdLst/>
            <a:ahLst/>
            <a:cxnLst/>
            <a:rect r="r" b="b" t="t" l="l"/>
            <a:pathLst>
              <a:path h="7090520" w="11978427">
                <a:moveTo>
                  <a:pt x="0" y="0"/>
                </a:moveTo>
                <a:lnTo>
                  <a:pt x="11978427" y="0"/>
                </a:lnTo>
                <a:lnTo>
                  <a:pt x="11978427" y="7090520"/>
                </a:lnTo>
                <a:lnTo>
                  <a:pt x="0" y="7090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</a:blip>
            <a:stretch>
              <a:fillRect l="0" t="-11555" r="0" b="-1155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67055" y="0"/>
            <a:ext cx="5953891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DAGkPraSugc</dc:identifier>
  <dcterms:modified xsi:type="dcterms:W3CDTF">2011-08-01T06:04:30Z</dcterms:modified>
  <cp:revision>1</cp:revision>
  <dc:title>INFAQ++</dc:title>
</cp:coreProperties>
</file>